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
      <p:font typeface="Merriweather Light"/>
      <p:regular r:id="rId37"/>
      <p:bold r:id="rId38"/>
      <p:italic r:id="rId39"/>
      <p:boldItalic r:id="rId40"/>
    </p:embeddedFont>
    <p:embeddedFont>
      <p:font typeface="Bitter"/>
      <p:regular r:id="rId41"/>
      <p:bold r:id="rId42"/>
      <p: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Light-boldItalic.fntdata"/><Relationship Id="rId20" Type="http://schemas.openxmlformats.org/officeDocument/2006/relationships/slide" Target="slides/slide15.xml"/><Relationship Id="rId42" Type="http://schemas.openxmlformats.org/officeDocument/2006/relationships/font" Target="fonts/Bitter-bold.fntdata"/><Relationship Id="rId41" Type="http://schemas.openxmlformats.org/officeDocument/2006/relationships/font" Target="fonts/Bitter-regular.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Bitter-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MerriweatherLight-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MerriweatherLight-italic.fntdata"/><Relationship Id="rId16" Type="http://schemas.openxmlformats.org/officeDocument/2006/relationships/slide" Target="slides/slide11.xml"/><Relationship Id="rId38" Type="http://schemas.openxmlformats.org/officeDocument/2006/relationships/font" Target="fonts/Merriweather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860307c2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860307c2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62eeb4b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862eeb4b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62eeb4b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62eeb4b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862eeb4b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862eeb4b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862eeb4b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862eeb4b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862eeb4b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862eeb4b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862eeb4b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62eeb4b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862eeb4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862eeb4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862eeb4b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862eeb4b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860307c2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860307c2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862eeb4b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862eeb4b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862eeb4b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862eeb4b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862eeb4b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862eeb4b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860307c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60307c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860307c2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860307c2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860307c2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860307c2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860307c2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860307c2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860307c2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860307c2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860307c23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860307c23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860307c2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860307c2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862eeb4b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862eeb4b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862eeb4b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862eeb4b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862eeb4b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862eeb4b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862eeb4b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862eeb4b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862eeb4b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862eeb4b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862eeb4b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862eeb4b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Bitter"/>
              <a:buNone/>
              <a:defRPr>
                <a:latin typeface="Bitter"/>
                <a:ea typeface="Bitter"/>
                <a:cs typeface="Bitter"/>
                <a:sym typeface="Bitter"/>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nvidia.com/cuda/cuda-memcheck/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nvidia.com/cuda/cuda-gdb/index.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nvidia.com/cuda/profiler-users-guide/index.html" TargetMode="External"/><Relationship Id="rId4" Type="http://schemas.openxmlformats.org/officeDocument/2006/relationships/image" Target="../media/image2.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Lab4 CUDA Basic</a:t>
            </a:r>
            <a:endParaRPr>
              <a:latin typeface="Bitter"/>
              <a:ea typeface="Bitter"/>
              <a:cs typeface="Bitter"/>
              <a:sym typeface="Bitte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zh-TW" sz="1800">
                <a:latin typeface="Merriweather Light"/>
                <a:ea typeface="Merriweather Light"/>
                <a:cs typeface="Merriweather Light"/>
                <a:sym typeface="Merriweather Light"/>
              </a:rPr>
              <a:t>Nov, 2019 Parallel Programming</a:t>
            </a:r>
            <a:endParaRPr i="1" sz="1800">
              <a:latin typeface="Merriweather Light"/>
              <a:ea typeface="Merriweather Light"/>
              <a:cs typeface="Merriweather Light"/>
              <a:sym typeface="Merriweather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Tools</a:t>
            </a:r>
            <a:endParaRPr>
              <a:latin typeface="Bitter"/>
              <a:ea typeface="Bitter"/>
              <a:cs typeface="Bitter"/>
              <a:sym typeface="Bit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nvidia-smi</a:t>
            </a:r>
            <a:endParaRPr>
              <a:latin typeface="Bitter"/>
              <a:ea typeface="Bitter"/>
              <a:cs typeface="Bitter"/>
              <a:sym typeface="Bitter"/>
            </a:endParaRPr>
          </a:p>
        </p:txBody>
      </p:sp>
      <p:sp>
        <p:nvSpPr>
          <p:cNvPr id="136" name="Google Shape;13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NVIDIA System Management Interface program</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You can query details about</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gpu type</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gpu utilization</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memory usage</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temperature</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clock rate </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a:t>
            </a:r>
            <a:endParaRPr sz="1600">
              <a:latin typeface="Bitter"/>
              <a:ea typeface="Bitter"/>
              <a:cs typeface="Bitter"/>
              <a:sym typeface="Bit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nvidia-smi example</a:t>
            </a:r>
            <a:endParaRPr>
              <a:latin typeface="Bitter"/>
              <a:ea typeface="Bitter"/>
              <a:cs typeface="Bitter"/>
              <a:sym typeface="Bitter"/>
            </a:endParaRPr>
          </a:p>
        </p:txBody>
      </p:sp>
      <p:pic>
        <p:nvPicPr>
          <p:cNvPr id="142" name="Google Shape;142;p24"/>
          <p:cNvPicPr preferRelativeResize="0"/>
          <p:nvPr/>
        </p:nvPicPr>
        <p:blipFill>
          <a:blip r:embed="rId3">
            <a:alphaModFix/>
          </a:blip>
          <a:stretch>
            <a:fillRect/>
          </a:stretch>
        </p:blipFill>
        <p:spPr>
          <a:xfrm>
            <a:off x="1297068" y="1152475"/>
            <a:ext cx="6549858" cy="3787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nvidia-smi example</a:t>
            </a:r>
            <a:endParaRPr>
              <a:latin typeface="Bitter"/>
              <a:ea typeface="Bitter"/>
              <a:cs typeface="Bitter"/>
              <a:sym typeface="Bitter"/>
            </a:endParaRPr>
          </a:p>
        </p:txBody>
      </p:sp>
      <p:pic>
        <p:nvPicPr>
          <p:cNvPr id="148" name="Google Shape;148;p25"/>
          <p:cNvPicPr preferRelativeResize="0"/>
          <p:nvPr/>
        </p:nvPicPr>
        <p:blipFill>
          <a:blip r:embed="rId3">
            <a:alphaModFix/>
          </a:blip>
          <a:stretch>
            <a:fillRect/>
          </a:stretch>
        </p:blipFill>
        <p:spPr>
          <a:xfrm>
            <a:off x="2523125" y="1054375"/>
            <a:ext cx="4097750" cy="370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cuda-memcheck</a:t>
            </a:r>
            <a:endParaRPr>
              <a:latin typeface="Bitter"/>
              <a:ea typeface="Bitter"/>
              <a:cs typeface="Bitter"/>
              <a:sym typeface="Bitter"/>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Bitter"/>
              <a:buChar char="❖"/>
            </a:pPr>
            <a:r>
              <a:rPr lang="zh-TW" sz="2000">
                <a:latin typeface="Bitter"/>
                <a:ea typeface="Bitter"/>
                <a:cs typeface="Bitter"/>
                <a:sym typeface="Bitter"/>
              </a:rPr>
              <a:t>This tool checks memory errors of your program, and it also reports hardware exceptions encountered by the GPU. These errors may not cause program to crash, but they could result in unexpected program behavior and memory misusage.</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Error types</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u="sng">
                <a:solidFill>
                  <a:schemeClr val="hlink"/>
                </a:solidFill>
                <a:latin typeface="Bitter"/>
                <a:ea typeface="Bitter"/>
                <a:cs typeface="Bitter"/>
                <a:sym typeface="Bitter"/>
                <a:hlinkClick r:id="rId3"/>
              </a:rPr>
              <a:t>cuda-tutorial</a:t>
            </a:r>
            <a:endParaRPr sz="1600">
              <a:latin typeface="Bitter"/>
              <a:ea typeface="Bitter"/>
              <a:cs typeface="Bitter"/>
              <a:sym typeface="Bit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cuda-memcheck </a:t>
            </a:r>
            <a:endParaRPr>
              <a:latin typeface="Bitter"/>
              <a:ea typeface="Bitter"/>
              <a:cs typeface="Bitter"/>
              <a:sym typeface="Bitter"/>
            </a:endParaRPr>
          </a:p>
        </p:txBody>
      </p:sp>
      <p:pic>
        <p:nvPicPr>
          <p:cNvPr id="160" name="Google Shape;160;p27"/>
          <p:cNvPicPr preferRelativeResize="0"/>
          <p:nvPr/>
        </p:nvPicPr>
        <p:blipFill>
          <a:blip r:embed="rId3">
            <a:alphaModFix/>
          </a:blip>
          <a:stretch>
            <a:fillRect/>
          </a:stretch>
        </p:blipFill>
        <p:spPr>
          <a:xfrm>
            <a:off x="796575" y="1627750"/>
            <a:ext cx="7550850" cy="693570"/>
          </a:xfrm>
          <a:prstGeom prst="rect">
            <a:avLst/>
          </a:prstGeom>
          <a:noFill/>
          <a:ln>
            <a:noFill/>
          </a:ln>
        </p:spPr>
      </p:pic>
      <p:pic>
        <p:nvPicPr>
          <p:cNvPr id="161" name="Google Shape;161;p27"/>
          <p:cNvPicPr preferRelativeResize="0"/>
          <p:nvPr/>
        </p:nvPicPr>
        <p:blipFill>
          <a:blip r:embed="rId4">
            <a:alphaModFix/>
          </a:blip>
          <a:stretch>
            <a:fillRect/>
          </a:stretch>
        </p:blipFill>
        <p:spPr>
          <a:xfrm>
            <a:off x="796563" y="2675126"/>
            <a:ext cx="7550874" cy="1662975"/>
          </a:xfrm>
          <a:prstGeom prst="rect">
            <a:avLst/>
          </a:prstGeom>
          <a:noFill/>
          <a:ln>
            <a:noFill/>
          </a:ln>
        </p:spPr>
      </p:pic>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cuda-gdb</a:t>
            </a:r>
            <a:endParaRPr>
              <a:latin typeface="Bitter"/>
              <a:ea typeface="Bitter"/>
              <a:cs typeface="Bitter"/>
              <a:sym typeface="Bitte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itter"/>
              <a:buChar char="❖"/>
            </a:pPr>
            <a:r>
              <a:rPr lang="zh-TW" u="sng">
                <a:solidFill>
                  <a:schemeClr val="hlink"/>
                </a:solidFill>
                <a:latin typeface="Bitter"/>
                <a:ea typeface="Bitter"/>
                <a:cs typeface="Bitter"/>
                <a:sym typeface="Bitter"/>
                <a:hlinkClick r:id="rId3"/>
              </a:rPr>
              <a:t>cuda-gdb tutorial</a:t>
            </a:r>
            <a:endParaRPr>
              <a:latin typeface="Bitter"/>
              <a:ea typeface="Bitter"/>
              <a:cs typeface="Bitter"/>
              <a:sym typeface="Bit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nvprof</a:t>
            </a:r>
            <a:endParaRPr>
              <a:latin typeface="Bitter"/>
              <a:ea typeface="Bitter"/>
              <a:cs typeface="Bitter"/>
              <a:sym typeface="Bitter"/>
            </a:endParaRPr>
          </a:p>
        </p:txBody>
      </p:sp>
      <p:sp>
        <p:nvSpPr>
          <p:cNvPr id="174" name="Google Shape;17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A CUDA profiler provides feedback to optimize CUDA programs </a:t>
            </a:r>
            <a:endParaRPr sz="2000">
              <a:latin typeface="Bitter"/>
              <a:ea typeface="Bitter"/>
              <a:cs typeface="Bitter"/>
              <a:sym typeface="Bitter"/>
            </a:endParaRPr>
          </a:p>
          <a:p>
            <a:pPr indent="-330200" lvl="1" marL="914400" rtl="0" algn="l">
              <a:spcBef>
                <a:spcPts val="0"/>
              </a:spcBef>
              <a:spcAft>
                <a:spcPts val="0"/>
              </a:spcAft>
              <a:buSzPts val="1600"/>
              <a:buChar char="➢"/>
            </a:pPr>
            <a:r>
              <a:rPr lang="zh-TW" sz="1600">
                <a:latin typeface="Courier New"/>
                <a:ea typeface="Courier New"/>
                <a:cs typeface="Courier New"/>
                <a:sym typeface="Courier New"/>
              </a:rPr>
              <a:t>--metrics &lt;METRIC_NAME&gt; </a:t>
            </a:r>
            <a:r>
              <a:rPr lang="zh-TW" sz="1600">
                <a:latin typeface="Bitter"/>
                <a:ea typeface="Bitter"/>
                <a:cs typeface="Bitter"/>
                <a:sym typeface="Bitter"/>
              </a:rPr>
              <a:t>to measure specific metrics </a:t>
            </a:r>
            <a:endParaRPr sz="1600">
              <a:latin typeface="Bitter"/>
              <a:ea typeface="Bitter"/>
              <a:cs typeface="Bitter"/>
              <a:sym typeface="Bitter"/>
            </a:endParaRPr>
          </a:p>
          <a:p>
            <a:pPr indent="-330200" lvl="1" marL="914400" rtl="0" algn="l">
              <a:spcBef>
                <a:spcPts val="0"/>
              </a:spcBef>
              <a:spcAft>
                <a:spcPts val="0"/>
              </a:spcAft>
              <a:buSzPts val="1600"/>
              <a:buChar char="➢"/>
            </a:pPr>
            <a:r>
              <a:rPr lang="zh-TW" sz="1600">
                <a:latin typeface="Courier New"/>
                <a:ea typeface="Courier New"/>
                <a:cs typeface="Courier New"/>
                <a:sym typeface="Courier New"/>
              </a:rPr>
              <a:t>--events &lt;EVENT_NAME&gt;</a:t>
            </a:r>
            <a:r>
              <a:rPr lang="zh-TW" sz="1600">
                <a:latin typeface="Bitter"/>
                <a:ea typeface="Bitter"/>
                <a:cs typeface="Bitter"/>
                <a:sym typeface="Bitter"/>
              </a:rPr>
              <a:t> to record specific events </a:t>
            </a:r>
            <a:endParaRPr sz="1600">
              <a:latin typeface="Bitter"/>
              <a:ea typeface="Bitter"/>
              <a:cs typeface="Bitter"/>
              <a:sym typeface="Bitter"/>
            </a:endParaRPr>
          </a:p>
          <a:p>
            <a:pPr indent="-330200" lvl="1" marL="914400" rtl="0" algn="l">
              <a:spcBef>
                <a:spcPts val="0"/>
              </a:spcBef>
              <a:spcAft>
                <a:spcPts val="0"/>
              </a:spcAft>
              <a:buSzPts val="1600"/>
              <a:buChar char="➢"/>
            </a:pPr>
            <a:r>
              <a:rPr lang="zh-TW" sz="1600">
                <a:latin typeface="Courier New"/>
                <a:ea typeface="Courier New"/>
                <a:cs typeface="Courier New"/>
                <a:sym typeface="Courier New"/>
              </a:rPr>
              <a:t>-o &lt;FILE&gt;</a:t>
            </a:r>
            <a:r>
              <a:rPr lang="zh-TW" sz="1600">
                <a:latin typeface="Bitter"/>
                <a:ea typeface="Bitter"/>
                <a:cs typeface="Bitter"/>
                <a:sym typeface="Bitter"/>
              </a:rPr>
              <a:t> to save result to a file </a:t>
            </a:r>
            <a:endParaRPr sz="1600">
              <a:latin typeface="Bitter"/>
              <a:ea typeface="Bitter"/>
              <a:cs typeface="Bitter"/>
              <a:sym typeface="Bitter"/>
            </a:endParaRPr>
          </a:p>
          <a:p>
            <a:pPr indent="-330200" lvl="1" marL="914400" rtl="0" algn="l">
              <a:spcBef>
                <a:spcPts val="0"/>
              </a:spcBef>
              <a:spcAft>
                <a:spcPts val="0"/>
              </a:spcAft>
              <a:buSzPts val="1600"/>
              <a:buChar char="➢"/>
            </a:pPr>
            <a:r>
              <a:rPr lang="zh-TW" sz="1600">
                <a:latin typeface="Courier New"/>
                <a:ea typeface="Courier New"/>
                <a:cs typeface="Courier New"/>
                <a:sym typeface="Courier New"/>
              </a:rPr>
              <a:t>-i &lt;FILE&gt;</a:t>
            </a:r>
            <a:r>
              <a:rPr lang="zh-TW" sz="1600">
                <a:latin typeface="Bitter"/>
                <a:ea typeface="Bitter"/>
                <a:cs typeface="Bitter"/>
                <a:sym typeface="Bitter"/>
              </a:rPr>
              <a:t> to read result from a file</a:t>
            </a:r>
            <a:endParaRPr sz="1600">
              <a:latin typeface="Bitter"/>
              <a:ea typeface="Bitter"/>
              <a:cs typeface="Bitter"/>
              <a:sym typeface="Bit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nvvp</a:t>
            </a:r>
            <a:endParaRPr>
              <a:latin typeface="Bitter"/>
              <a:ea typeface="Bitter"/>
              <a:cs typeface="Bitter"/>
              <a:sym typeface="Bitter"/>
            </a:endParaRPr>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itter"/>
              <a:buChar char="❖"/>
            </a:pPr>
            <a:r>
              <a:rPr lang="zh-TW" u="sng">
                <a:solidFill>
                  <a:schemeClr val="hlink"/>
                </a:solidFill>
                <a:latin typeface="Bitter"/>
                <a:ea typeface="Bitter"/>
                <a:cs typeface="Bitter"/>
                <a:sym typeface="Bitter"/>
                <a:hlinkClick r:id="rId3"/>
              </a:rPr>
              <a:t>nvvp-tutorial</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zh-TW">
                <a:latin typeface="Bitter"/>
                <a:ea typeface="Bitter"/>
                <a:cs typeface="Bitter"/>
                <a:sym typeface="Bitter"/>
              </a:rPr>
              <a:t>GUI version of nvprof</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zh-TW">
                <a:latin typeface="Bitter"/>
                <a:ea typeface="Bitter"/>
                <a:cs typeface="Bitter"/>
                <a:sym typeface="Bitter"/>
              </a:rPr>
              <a:t>Useful for the stream optimization</a:t>
            </a:r>
            <a:endParaRPr>
              <a:latin typeface="Bitter"/>
              <a:ea typeface="Bitter"/>
              <a:cs typeface="Bitter"/>
              <a:sym typeface="Bitter"/>
            </a:endParaRPr>
          </a:p>
          <a:p>
            <a:pPr indent="-317500" lvl="1" marL="914400" rtl="0" algn="l">
              <a:spcBef>
                <a:spcPts val="0"/>
              </a:spcBef>
              <a:spcAft>
                <a:spcPts val="0"/>
              </a:spcAft>
              <a:buSzPts val="1400"/>
              <a:buFont typeface="Bitter"/>
              <a:buChar char="➢"/>
            </a:pPr>
            <a:r>
              <a:rPr lang="zh-TW">
                <a:latin typeface="Bitter"/>
                <a:ea typeface="Bitter"/>
                <a:cs typeface="Bitter"/>
                <a:sym typeface="Bitter"/>
              </a:rPr>
              <a:t>Timeline</a:t>
            </a:r>
            <a:endParaRPr>
              <a:latin typeface="Bitter"/>
              <a:ea typeface="Bitter"/>
              <a:cs typeface="Bitter"/>
              <a:sym typeface="Bitter"/>
            </a:endParaRPr>
          </a:p>
        </p:txBody>
      </p:sp>
      <p:pic>
        <p:nvPicPr>
          <p:cNvPr id="181" name="Google Shape;181;p30"/>
          <p:cNvPicPr preferRelativeResize="0"/>
          <p:nvPr/>
        </p:nvPicPr>
        <p:blipFill>
          <a:blip r:embed="rId4">
            <a:alphaModFix/>
          </a:blip>
          <a:stretch>
            <a:fillRect/>
          </a:stretch>
        </p:blipFill>
        <p:spPr>
          <a:xfrm>
            <a:off x="98150" y="2648850"/>
            <a:ext cx="4261275" cy="1583675"/>
          </a:xfrm>
          <a:prstGeom prst="rect">
            <a:avLst/>
          </a:prstGeom>
          <a:noFill/>
          <a:ln>
            <a:noFill/>
          </a:ln>
        </p:spPr>
      </p:pic>
      <p:pic>
        <p:nvPicPr>
          <p:cNvPr id="182" name="Google Shape;182;p30"/>
          <p:cNvPicPr preferRelativeResize="0"/>
          <p:nvPr/>
        </p:nvPicPr>
        <p:blipFill>
          <a:blip r:embed="rId5">
            <a:alphaModFix/>
          </a:blip>
          <a:stretch>
            <a:fillRect/>
          </a:stretch>
        </p:blipFill>
        <p:spPr>
          <a:xfrm>
            <a:off x="4482550" y="2648849"/>
            <a:ext cx="4612408" cy="1583675"/>
          </a:xfrm>
          <a:prstGeom prst="rect">
            <a:avLst/>
          </a:prstGeom>
          <a:noFill/>
          <a:ln>
            <a:noFill/>
          </a:ln>
        </p:spPr>
      </p:pic>
      <p:sp>
        <p:nvSpPr>
          <p:cNvPr id="183" name="Google Shape;183;p30"/>
          <p:cNvSpPr txBox="1"/>
          <p:nvPr/>
        </p:nvSpPr>
        <p:spPr>
          <a:xfrm>
            <a:off x="2046200" y="4372675"/>
            <a:ext cx="5248500" cy="3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zh-TW">
                <a:latin typeface="Merriweather Light"/>
                <a:ea typeface="Merriweather Light"/>
                <a:cs typeface="Merriweather Light"/>
                <a:sym typeface="Merriweather Light"/>
              </a:rPr>
              <a:t>nvvp is useful for checking the concurrency of stream</a:t>
            </a:r>
            <a:endParaRPr i="1">
              <a:latin typeface="Merriweather Light"/>
              <a:ea typeface="Merriweather Light"/>
              <a:cs typeface="Merriweather Light"/>
              <a:sym typeface="Merriweather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Lab4 Assignment</a:t>
            </a:r>
            <a:endParaRPr>
              <a:latin typeface="Bitter"/>
              <a:ea typeface="Bitter"/>
              <a:cs typeface="Bitter"/>
              <a:sym typeface="Bit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Overview</a:t>
            </a:r>
            <a:endParaRPr>
              <a:latin typeface="Bitter"/>
              <a:ea typeface="Bitter"/>
              <a:cs typeface="Bitter"/>
              <a:sym typeface="Bitte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itter"/>
              <a:buChar char="❖"/>
            </a:pPr>
            <a:r>
              <a:rPr lang="zh-TW">
                <a:latin typeface="Bitter"/>
                <a:ea typeface="Bitter"/>
                <a:cs typeface="Bitter"/>
                <a:sym typeface="Bitter"/>
              </a:rPr>
              <a:t>Platform guide</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zh-TW">
                <a:latin typeface="Bitter"/>
                <a:ea typeface="Bitter"/>
                <a:cs typeface="Bitter"/>
                <a:sym typeface="Bitter"/>
              </a:rPr>
              <a:t>Tools</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zh-TW">
                <a:latin typeface="Bitter"/>
                <a:ea typeface="Bitter"/>
                <a:cs typeface="Bitter"/>
                <a:sym typeface="Bitter"/>
              </a:rPr>
              <a:t>Assignment</a:t>
            </a:r>
            <a:endParaRPr>
              <a:latin typeface="Bitter"/>
              <a:ea typeface="Bitter"/>
              <a:cs typeface="Bitter"/>
              <a:sym typeface="Bit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Problem Description</a:t>
            </a:r>
            <a:endParaRPr>
              <a:latin typeface="Bitter"/>
              <a:ea typeface="Bitter"/>
              <a:cs typeface="Bitter"/>
              <a:sym typeface="Bitter"/>
            </a:endParaRPr>
          </a:p>
        </p:txBody>
      </p:sp>
      <p:sp>
        <p:nvSpPr>
          <p:cNvPr id="194" name="Google Shape;19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Edge Detection: Identifying points in a digital image at which the image brightness changes sharply</a:t>
            </a:r>
            <a:endParaRPr sz="2000">
              <a:latin typeface="Bitter"/>
              <a:ea typeface="Bitter"/>
              <a:cs typeface="Bitter"/>
              <a:sym typeface="Bitter"/>
            </a:endParaRPr>
          </a:p>
        </p:txBody>
      </p:sp>
      <p:pic>
        <p:nvPicPr>
          <p:cNvPr id="195" name="Google Shape;195;p32"/>
          <p:cNvPicPr preferRelativeResize="0"/>
          <p:nvPr/>
        </p:nvPicPr>
        <p:blipFill>
          <a:blip r:embed="rId3">
            <a:alphaModFix/>
          </a:blip>
          <a:stretch>
            <a:fillRect/>
          </a:stretch>
        </p:blipFill>
        <p:spPr>
          <a:xfrm>
            <a:off x="864524" y="2007212"/>
            <a:ext cx="3576705" cy="2368979"/>
          </a:xfrm>
          <a:prstGeom prst="rect">
            <a:avLst/>
          </a:prstGeom>
          <a:noFill/>
          <a:ln>
            <a:noFill/>
          </a:ln>
        </p:spPr>
      </p:pic>
      <p:sp>
        <p:nvSpPr>
          <p:cNvPr id="196" name="Google Shape;196;p32"/>
          <p:cNvSpPr txBox="1"/>
          <p:nvPr/>
        </p:nvSpPr>
        <p:spPr>
          <a:xfrm>
            <a:off x="8246550" y="3938125"/>
            <a:ext cx="48567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32"/>
          <p:cNvPicPr preferRelativeResize="0"/>
          <p:nvPr/>
        </p:nvPicPr>
        <p:blipFill>
          <a:blip r:embed="rId4">
            <a:alphaModFix/>
          </a:blip>
          <a:stretch>
            <a:fillRect/>
          </a:stretch>
        </p:blipFill>
        <p:spPr>
          <a:xfrm>
            <a:off x="4789425" y="1985562"/>
            <a:ext cx="3642100" cy="241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Sobel Operator</a:t>
            </a:r>
            <a:endParaRPr>
              <a:latin typeface="Bitter"/>
              <a:ea typeface="Bitter"/>
              <a:cs typeface="Bitter"/>
              <a:sym typeface="Bitter"/>
            </a:endParaRPr>
          </a:p>
        </p:txBody>
      </p:sp>
      <p:sp>
        <p:nvSpPr>
          <p:cNvPr id="203" name="Google Shape;20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Bitter"/>
              <a:buChar char="❖"/>
            </a:pPr>
            <a:r>
              <a:rPr lang="zh-TW" sz="2000">
                <a:latin typeface="Bitter"/>
                <a:ea typeface="Bitter"/>
                <a:cs typeface="Bitter"/>
                <a:sym typeface="Bitter"/>
              </a:rPr>
              <a:t>Used in image processing and computer vision, particularly within edge detection algorithms. </a:t>
            </a:r>
            <a:endParaRPr sz="2000">
              <a:latin typeface="Bitter"/>
              <a:ea typeface="Bitter"/>
              <a:cs typeface="Bitter"/>
              <a:sym typeface="Bitter"/>
            </a:endParaRPr>
          </a:p>
          <a:p>
            <a:pPr indent="-355600" lvl="0" marL="457200" rtl="0" algn="just">
              <a:spcBef>
                <a:spcPts val="0"/>
              </a:spcBef>
              <a:spcAft>
                <a:spcPts val="0"/>
              </a:spcAft>
              <a:buSzPts val="2000"/>
              <a:buFont typeface="Bitter"/>
              <a:buChar char="❖"/>
            </a:pPr>
            <a:r>
              <a:rPr lang="zh-TW" sz="2000">
                <a:latin typeface="Bitter"/>
                <a:ea typeface="Bitter"/>
                <a:cs typeface="Bitter"/>
                <a:sym typeface="Bitter"/>
              </a:rPr>
              <a:t>Uses two 3x3 kernels gx, gy which are convolved with the original image to calculate approximations of the derivatives - one for horizontal changes, and one for vertical. </a:t>
            </a:r>
            <a:endParaRPr sz="2000">
              <a:latin typeface="Bitter"/>
              <a:ea typeface="Bitter"/>
              <a:cs typeface="Bitter"/>
              <a:sym typeface="Bitter"/>
            </a:endParaRPr>
          </a:p>
          <a:p>
            <a:pPr indent="-355600" lvl="0" marL="457200" rtl="0" algn="just">
              <a:spcBef>
                <a:spcPts val="0"/>
              </a:spcBef>
              <a:spcAft>
                <a:spcPts val="0"/>
              </a:spcAft>
              <a:buSzPts val="2000"/>
              <a:buFont typeface="Bitter"/>
              <a:buChar char="❖"/>
            </a:pPr>
            <a:r>
              <a:rPr lang="zh-TW" sz="2000">
                <a:latin typeface="Bitter"/>
                <a:ea typeface="Bitter"/>
                <a:cs typeface="Bitter"/>
                <a:sym typeface="Bitter"/>
              </a:rPr>
              <a:t>At each point in the image, the result of the Sobel operator is either the corresponding gradient vector or the norm of this vector.</a:t>
            </a:r>
            <a:endParaRPr sz="2000">
              <a:latin typeface="Bitter"/>
              <a:ea typeface="Bitter"/>
              <a:cs typeface="Bitter"/>
              <a:sym typeface="Bit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5x5 Variation</a:t>
            </a:r>
            <a:endParaRPr>
              <a:latin typeface="Bitter"/>
              <a:ea typeface="Bitter"/>
              <a:cs typeface="Bitter"/>
              <a:sym typeface="Bitter"/>
            </a:endParaRPr>
          </a:p>
        </p:txBody>
      </p:sp>
      <p:sp>
        <p:nvSpPr>
          <p:cNvPr id="209" name="Google Shape;20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itter"/>
              <a:buChar char="❖"/>
            </a:pPr>
            <a:r>
              <a:rPr lang="zh-TW">
                <a:latin typeface="Bitter"/>
                <a:ea typeface="Bitter"/>
                <a:cs typeface="Bitter"/>
                <a:sym typeface="Bitter"/>
              </a:rPr>
              <a:t>We use this kernel instead of the 3x3 one in this lab</a:t>
            </a:r>
            <a:endParaRPr>
              <a:latin typeface="Bitter"/>
              <a:ea typeface="Bitter"/>
              <a:cs typeface="Bitter"/>
              <a:sym typeface="Bitter"/>
            </a:endParaRPr>
          </a:p>
        </p:txBody>
      </p:sp>
      <p:pic>
        <p:nvPicPr>
          <p:cNvPr id="210" name="Google Shape;210;p34"/>
          <p:cNvPicPr preferRelativeResize="0"/>
          <p:nvPr/>
        </p:nvPicPr>
        <p:blipFill>
          <a:blip r:embed="rId3">
            <a:alphaModFix/>
          </a:blip>
          <a:stretch>
            <a:fillRect/>
          </a:stretch>
        </p:blipFill>
        <p:spPr>
          <a:xfrm>
            <a:off x="2157938" y="1666925"/>
            <a:ext cx="4592025" cy="309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Sample Result</a:t>
            </a:r>
            <a:endParaRPr>
              <a:latin typeface="Bitter"/>
              <a:ea typeface="Bitter"/>
              <a:cs typeface="Bitter"/>
              <a:sym typeface="Bitter"/>
            </a:endParaRPr>
          </a:p>
        </p:txBody>
      </p:sp>
      <p:pic>
        <p:nvPicPr>
          <p:cNvPr id="216" name="Google Shape;216;p35"/>
          <p:cNvPicPr preferRelativeResize="0"/>
          <p:nvPr/>
        </p:nvPicPr>
        <p:blipFill>
          <a:blip r:embed="rId3">
            <a:alphaModFix/>
          </a:blip>
          <a:stretch>
            <a:fillRect/>
          </a:stretch>
        </p:blipFill>
        <p:spPr>
          <a:xfrm>
            <a:off x="722800" y="1644974"/>
            <a:ext cx="3767404" cy="2511577"/>
          </a:xfrm>
          <a:prstGeom prst="rect">
            <a:avLst/>
          </a:prstGeom>
          <a:noFill/>
          <a:ln>
            <a:noFill/>
          </a:ln>
        </p:spPr>
      </p:pic>
      <p:pic>
        <p:nvPicPr>
          <p:cNvPr id="217" name="Google Shape;217;p35"/>
          <p:cNvPicPr preferRelativeResize="0"/>
          <p:nvPr/>
        </p:nvPicPr>
        <p:blipFill>
          <a:blip r:embed="rId4">
            <a:alphaModFix/>
          </a:blip>
          <a:stretch>
            <a:fillRect/>
          </a:stretch>
        </p:blipFill>
        <p:spPr>
          <a:xfrm>
            <a:off x="4723725" y="1644942"/>
            <a:ext cx="3767404" cy="2511609"/>
          </a:xfrm>
          <a:prstGeom prst="rect">
            <a:avLst/>
          </a:prstGeom>
          <a:noFill/>
          <a:ln>
            <a:noFill/>
          </a:ln>
        </p:spPr>
      </p:pic>
      <p:sp>
        <p:nvSpPr>
          <p:cNvPr id="218" name="Google Shape;21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Preparation</a:t>
            </a:r>
            <a:endParaRPr>
              <a:latin typeface="Bitter"/>
              <a:ea typeface="Bitter"/>
              <a:cs typeface="Bitter"/>
              <a:sym typeface="Bitter"/>
            </a:endParaRPr>
          </a:p>
        </p:txBody>
      </p:sp>
      <p:sp>
        <p:nvSpPr>
          <p:cNvPr id="224" name="Google Shape;22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TA provides CPU version, Makefile</a:t>
            </a:r>
            <a:endParaRPr sz="2000">
              <a:latin typeface="Bitter"/>
              <a:ea typeface="Bitter"/>
              <a:cs typeface="Bitter"/>
              <a:sym typeface="Bitter"/>
            </a:endParaRPr>
          </a:p>
          <a:p>
            <a:pPr indent="-355600" lvl="0" marL="457200" rtl="0" algn="l">
              <a:spcBef>
                <a:spcPts val="0"/>
              </a:spcBef>
              <a:spcAft>
                <a:spcPts val="0"/>
              </a:spcAft>
              <a:buSzPts val="2000"/>
              <a:buFont typeface="Courier New"/>
              <a:buChar char="❖"/>
            </a:pPr>
            <a:r>
              <a:rPr lang="zh-TW" sz="2000">
                <a:latin typeface="Courier New"/>
                <a:ea typeface="Courier New"/>
                <a:cs typeface="Courier New"/>
                <a:sym typeface="Courier New"/>
              </a:rPr>
              <a:t>mkdir ~/homework</a:t>
            </a:r>
            <a:endParaRPr sz="2000">
              <a:latin typeface="Courier New"/>
              <a:ea typeface="Courier New"/>
              <a:cs typeface="Courier New"/>
              <a:sym typeface="Courier New"/>
            </a:endParaRPr>
          </a:p>
          <a:p>
            <a:pPr indent="-355600" lvl="0" marL="457200" rtl="0" algn="l">
              <a:spcBef>
                <a:spcPts val="0"/>
              </a:spcBef>
              <a:spcAft>
                <a:spcPts val="0"/>
              </a:spcAft>
              <a:buSzPts val="2000"/>
              <a:buFont typeface="Courier New"/>
              <a:buChar char="❖"/>
            </a:pPr>
            <a:r>
              <a:rPr lang="zh-TW" sz="2000">
                <a:latin typeface="Courier New"/>
                <a:ea typeface="Courier New"/>
                <a:cs typeface="Courier New"/>
                <a:sym typeface="Courier New"/>
              </a:rPr>
              <a:t>cp /home/pp19/share/lab4 ~/homework -r</a:t>
            </a:r>
            <a:endParaRPr sz="2000">
              <a:latin typeface="Courier New"/>
              <a:ea typeface="Courier New"/>
              <a:cs typeface="Courier New"/>
              <a:sym typeface="Courier New"/>
            </a:endParaRPr>
          </a:p>
          <a:p>
            <a:pPr indent="-355600" lvl="0" marL="457200" rtl="0" algn="l">
              <a:spcBef>
                <a:spcPts val="0"/>
              </a:spcBef>
              <a:spcAft>
                <a:spcPts val="0"/>
              </a:spcAft>
              <a:buSzPts val="2000"/>
              <a:buChar char="❖"/>
            </a:pPr>
            <a:r>
              <a:rPr lang="zh-TW" sz="2000">
                <a:latin typeface="Courier New"/>
                <a:ea typeface="Courier New"/>
                <a:cs typeface="Courier New"/>
                <a:sym typeface="Courier New"/>
              </a:rPr>
              <a:t>sobel.c</a:t>
            </a:r>
            <a:r>
              <a:rPr lang="zh-TW" sz="2000"/>
              <a:t> </a:t>
            </a:r>
            <a:r>
              <a:rPr lang="zh-TW" sz="2000">
                <a:latin typeface="Bitter"/>
                <a:ea typeface="Bitter"/>
                <a:cs typeface="Bitter"/>
                <a:sym typeface="Bitter"/>
              </a:rPr>
              <a:t>is cpu version</a:t>
            </a:r>
            <a:endParaRPr sz="2000">
              <a:latin typeface="Bitter"/>
              <a:ea typeface="Bitter"/>
              <a:cs typeface="Bitter"/>
              <a:sym typeface="Bitter"/>
            </a:endParaRPr>
          </a:p>
          <a:p>
            <a:pPr indent="-355600" lvl="0" marL="457200" rtl="0" algn="l">
              <a:spcBef>
                <a:spcPts val="0"/>
              </a:spcBef>
              <a:spcAft>
                <a:spcPts val="0"/>
              </a:spcAft>
              <a:buSzPts val="2000"/>
              <a:buChar char="❖"/>
            </a:pPr>
            <a:r>
              <a:rPr lang="zh-TW" sz="2000">
                <a:latin typeface="Courier New"/>
                <a:ea typeface="Courier New"/>
                <a:cs typeface="Courier New"/>
                <a:sym typeface="Courier New"/>
              </a:rPr>
              <a:t>sobel.cu</a:t>
            </a:r>
            <a:r>
              <a:rPr lang="zh-TW" sz="2000"/>
              <a:t> </a:t>
            </a:r>
            <a:r>
              <a:rPr lang="zh-TW" sz="2000">
                <a:latin typeface="Bitter"/>
                <a:ea typeface="Bitter"/>
                <a:cs typeface="Bitter"/>
                <a:sym typeface="Bitter"/>
              </a:rPr>
              <a:t>is same as sobel.cc</a:t>
            </a:r>
            <a:br>
              <a:rPr lang="zh-TW" sz="2000">
                <a:latin typeface="Bitter"/>
                <a:ea typeface="Bitter"/>
                <a:cs typeface="Bitter"/>
                <a:sym typeface="Bitter"/>
              </a:rPr>
            </a:br>
            <a:r>
              <a:rPr lang="zh-TW" sz="2000">
                <a:latin typeface="Bitter"/>
                <a:ea typeface="Bitter"/>
                <a:cs typeface="Bitter"/>
                <a:sym typeface="Bitter"/>
              </a:rPr>
              <a:t>(you need to rewrite it with cuda!)</a:t>
            </a:r>
            <a:endParaRPr sz="2000">
              <a:latin typeface="Bitter"/>
              <a:ea typeface="Bitter"/>
              <a:cs typeface="Bitter"/>
              <a:sym typeface="Bit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How to run</a:t>
            </a:r>
            <a:endParaRPr>
              <a:latin typeface="Bitter"/>
              <a:ea typeface="Bitter"/>
              <a:cs typeface="Bitter"/>
              <a:sym typeface="Bitter"/>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hades02</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zh-TW" sz="1600">
                <a:latin typeface="Courier New"/>
                <a:ea typeface="Courier New"/>
                <a:cs typeface="Courier New"/>
                <a:sym typeface="Courier New"/>
              </a:rPr>
              <a:t>./sobel &lt;input&gt; &lt;output&gt;</a:t>
            </a:r>
            <a:endParaRPr sz="1600">
              <a:latin typeface="Courier New"/>
              <a:ea typeface="Courier New"/>
              <a:cs typeface="Courier New"/>
              <a:sym typeface="Courier New"/>
            </a:endParaRPr>
          </a:p>
          <a:p>
            <a:pPr indent="-330200" lvl="1" marL="914400" rtl="0" algn="l">
              <a:spcBef>
                <a:spcPts val="0"/>
              </a:spcBef>
              <a:spcAft>
                <a:spcPts val="0"/>
              </a:spcAft>
              <a:buSzPts val="1600"/>
              <a:buFont typeface="Courier New"/>
              <a:buChar char="➢"/>
            </a:pPr>
            <a:r>
              <a:rPr lang="zh-TW" sz="1600">
                <a:latin typeface="Courier New"/>
                <a:ea typeface="Courier New"/>
                <a:cs typeface="Courier New"/>
                <a:sym typeface="Courier New"/>
              </a:rPr>
              <a:t>CUDA_VISIBLE_DEVICES=0 ./sobel.cuda &lt;input&gt; &lt;output&gt;</a:t>
            </a: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hades[05-07]</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zh-TW" sz="1600">
                <a:latin typeface="Courier New"/>
                <a:ea typeface="Courier New"/>
                <a:cs typeface="Courier New"/>
                <a:sym typeface="Courier New"/>
              </a:rPr>
              <a:t>srun -n 1 ./sobel &lt;input&gt; &lt;output&gt;</a:t>
            </a:r>
            <a:endParaRPr sz="1600">
              <a:latin typeface="Courier New"/>
              <a:ea typeface="Courier New"/>
              <a:cs typeface="Courier New"/>
              <a:sym typeface="Courier New"/>
            </a:endParaRPr>
          </a:p>
          <a:p>
            <a:pPr indent="-330200" lvl="1" marL="914400" rtl="0" algn="l">
              <a:spcBef>
                <a:spcPts val="0"/>
              </a:spcBef>
              <a:spcAft>
                <a:spcPts val="0"/>
              </a:spcAft>
              <a:buSzPts val="1600"/>
              <a:buFont typeface="Courier New"/>
              <a:buChar char="➢"/>
            </a:pPr>
            <a:r>
              <a:rPr lang="zh-TW" sz="1600">
                <a:latin typeface="Courier New"/>
                <a:ea typeface="Courier New"/>
                <a:cs typeface="Courier New"/>
                <a:sym typeface="Courier New"/>
              </a:rPr>
              <a:t>srun -n 1 -p pp --gres=gpu:1 ./sobel.cuda &lt;input&gt; &lt;output&gt;</a:t>
            </a: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Compare your result with the answer</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zh-TW" sz="1600">
                <a:latin typeface="Courier New"/>
                <a:ea typeface="Courier New"/>
                <a:cs typeface="Courier New"/>
                <a:sym typeface="Courier New"/>
              </a:rPr>
              <a:t>lab4-diff</a:t>
            </a:r>
            <a:r>
              <a:rPr lang="zh-TW" sz="1600">
                <a:latin typeface="Courier New"/>
                <a:ea typeface="Courier New"/>
                <a:cs typeface="Courier New"/>
                <a:sym typeface="Courier New"/>
              </a:rPr>
              <a:t> &lt;output image&gt; &lt;answer image&gt;</a:t>
            </a:r>
            <a:endParaRPr sz="1600">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Hints</a:t>
            </a:r>
            <a:endParaRPr/>
          </a:p>
        </p:txBody>
      </p:sp>
      <p:sp>
        <p:nvSpPr>
          <p:cNvPr id="236" name="Google Shape;23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Malloc memory on GPU</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Copy original image to GPU</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Put filter matrix on device memory (or declare it on device)</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Copy filter matrix to shared memory</a:t>
            </a:r>
            <a:br>
              <a:rPr lang="zh-TW" sz="2000">
                <a:latin typeface="Bitter"/>
                <a:ea typeface="Bitter"/>
                <a:cs typeface="Bitter"/>
                <a:sym typeface="Bitter"/>
              </a:rPr>
            </a:br>
            <a:r>
              <a:rPr lang="zh-TW" sz="2000">
                <a:latin typeface="Bitter"/>
                <a:ea typeface="Bitter"/>
                <a:cs typeface="Bitter"/>
                <a:sym typeface="Bitter"/>
              </a:rPr>
              <a:t>(don’t let only one thread do it)</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Parallel the sobel computing</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Copy the results from device to host</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Free unused address</a:t>
            </a:r>
            <a:endParaRPr sz="2000">
              <a:latin typeface="Bitter"/>
              <a:ea typeface="Bitter"/>
              <a:cs typeface="Bitter"/>
              <a:sym typeface="Bit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Submission</a:t>
            </a:r>
            <a:endParaRPr>
              <a:latin typeface="Bitter"/>
              <a:ea typeface="Bitter"/>
              <a:cs typeface="Bitter"/>
              <a:sym typeface="Bitter"/>
            </a:endParaRPr>
          </a:p>
        </p:txBody>
      </p:sp>
      <p:sp>
        <p:nvSpPr>
          <p:cNvPr id="242" name="Google Shape;24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Finish it before you leave</a:t>
            </a:r>
            <a:endParaRPr sz="2000">
              <a:latin typeface="Bitter"/>
              <a:ea typeface="Bitter"/>
              <a:cs typeface="Bitter"/>
              <a:sym typeface="Bitter"/>
            </a:endParaRPr>
          </a:p>
          <a:p>
            <a:pPr indent="-342900" lvl="0" marL="457200" rtl="0" algn="l">
              <a:spcBef>
                <a:spcPts val="0"/>
              </a:spcBef>
              <a:spcAft>
                <a:spcPts val="0"/>
              </a:spcAft>
              <a:buSzPts val="1800"/>
              <a:buFont typeface="Bitter"/>
              <a:buChar char="❖"/>
            </a:pPr>
            <a:r>
              <a:rPr lang="zh-TW" sz="2000">
                <a:latin typeface="Bitter"/>
                <a:ea typeface="Bitter"/>
                <a:cs typeface="Bitter"/>
                <a:sym typeface="Bitter"/>
              </a:rPr>
              <a:t>Demo</a:t>
            </a:r>
            <a:endParaRPr>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cuda-memcheck without any error</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output correct answer</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explain your code</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measure your computation time</a:t>
            </a:r>
            <a:endParaRPr sz="16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If you can’t finish it on class</a:t>
            </a:r>
            <a:endParaRPr sz="2000">
              <a:latin typeface="Bitter"/>
              <a:ea typeface="Bitter"/>
              <a:cs typeface="Bitter"/>
              <a:sym typeface="Bitter"/>
            </a:endParaRPr>
          </a:p>
          <a:p>
            <a:pPr indent="-330200" lvl="1" marL="914400" rtl="0" algn="l">
              <a:spcBef>
                <a:spcPts val="0"/>
              </a:spcBef>
              <a:spcAft>
                <a:spcPts val="0"/>
              </a:spcAft>
              <a:buSzPts val="1600"/>
              <a:buChar char="➢"/>
            </a:pPr>
            <a:r>
              <a:rPr lang="zh-TW" sz="1600">
                <a:latin typeface="Bitter"/>
                <a:ea typeface="Bitter"/>
                <a:cs typeface="Bitter"/>
                <a:sym typeface="Bitter"/>
              </a:rPr>
              <a:t>handout your [code, Makefile, report] to </a:t>
            </a:r>
            <a:r>
              <a:rPr lang="zh-TW" sz="1600">
                <a:latin typeface="Bitter"/>
                <a:ea typeface="Bitter"/>
                <a:cs typeface="Bitter"/>
                <a:sym typeface="Bitter"/>
              </a:rPr>
              <a:t>ilms before </a:t>
            </a:r>
            <a:r>
              <a:rPr lang="zh-TW" sz="1600">
                <a:solidFill>
                  <a:srgbClr val="FF0000"/>
                </a:solidFill>
                <a:latin typeface="Bitter"/>
                <a:ea typeface="Bitter"/>
                <a:cs typeface="Bitter"/>
                <a:sym typeface="Bitter"/>
              </a:rPr>
              <a:t>11</a:t>
            </a:r>
            <a:r>
              <a:rPr lang="zh-TW" sz="1600">
                <a:solidFill>
                  <a:srgbClr val="FF0000"/>
                </a:solidFill>
                <a:latin typeface="Bitter"/>
                <a:ea typeface="Bitter"/>
                <a:cs typeface="Bitter"/>
                <a:sym typeface="Bitter"/>
              </a:rPr>
              <a:t>/10 23:59</a:t>
            </a:r>
            <a:endParaRPr sz="1600">
              <a:solidFill>
                <a:srgbClr val="FF0000"/>
              </a:solidFill>
              <a:latin typeface="Bitter"/>
              <a:ea typeface="Bitter"/>
              <a:cs typeface="Bitter"/>
              <a:sym typeface="Bit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Platform Guide</a:t>
            </a:r>
            <a:endParaRPr>
              <a:latin typeface="Bitter"/>
              <a:ea typeface="Bitter"/>
              <a:cs typeface="Bitter"/>
              <a:sym typeface="Bit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The GPU Cluster</a:t>
            </a:r>
            <a:endParaRPr>
              <a:latin typeface="Bitter"/>
              <a:ea typeface="Bitter"/>
              <a:cs typeface="Bitter"/>
              <a:sym typeface="Bitte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itter"/>
              <a:buChar char="❖"/>
            </a:pPr>
            <a:r>
              <a:rPr lang="zh-TW">
                <a:latin typeface="Bitter"/>
                <a:ea typeface="Bitter"/>
                <a:cs typeface="Bitter"/>
                <a:sym typeface="Bitter"/>
              </a:rPr>
              <a:t>Host: </a:t>
            </a:r>
            <a:r>
              <a:rPr lang="zh-TW">
                <a:latin typeface="Bitter"/>
                <a:ea typeface="Bitter"/>
                <a:cs typeface="Bitter"/>
                <a:sym typeface="Bitter"/>
              </a:rPr>
              <a:t>hades.cs.nthu.edu.tw</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zh-TW">
                <a:latin typeface="Bitter"/>
                <a:ea typeface="Bitter"/>
                <a:cs typeface="Bitter"/>
                <a:sym typeface="Bitter"/>
              </a:rPr>
              <a:t>Account: same as apollo31</a:t>
            </a:r>
            <a:endParaRPr>
              <a:latin typeface="Bitter"/>
              <a:ea typeface="Bitter"/>
              <a:cs typeface="Bitter"/>
              <a:sym typeface="Bitter"/>
            </a:endParaRPr>
          </a:p>
          <a:p>
            <a:pPr indent="-342900" lvl="0" marL="457200" rtl="0" algn="l">
              <a:spcBef>
                <a:spcPts val="0"/>
              </a:spcBef>
              <a:spcAft>
                <a:spcPts val="0"/>
              </a:spcAft>
              <a:buSzPts val="1800"/>
              <a:buFont typeface="Bitter"/>
              <a:buChar char="❖"/>
            </a:pPr>
            <a:r>
              <a:rPr lang="zh-TW">
                <a:latin typeface="Bitter"/>
                <a:ea typeface="Bitter"/>
                <a:cs typeface="Bitter"/>
                <a:sym typeface="Bitter"/>
              </a:rPr>
              <a:t>Password: same as apollo31</a:t>
            </a:r>
            <a:endParaRPr>
              <a:latin typeface="Bitter"/>
              <a:ea typeface="Bitter"/>
              <a:cs typeface="Bitter"/>
              <a:sym typeface="Bit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The GPU Cluster</a:t>
            </a:r>
            <a:endParaRPr>
              <a:latin typeface="Bitter"/>
              <a:ea typeface="Bitter"/>
              <a:cs typeface="Bitter"/>
              <a:sym typeface="Bitter"/>
            </a:endParaRPr>
          </a:p>
        </p:txBody>
      </p:sp>
      <p:sp>
        <p:nvSpPr>
          <p:cNvPr id="83" name="Google Shape;83;p17"/>
          <p:cNvSpPr/>
          <p:nvPr/>
        </p:nvSpPr>
        <p:spPr>
          <a:xfrm>
            <a:off x="1126375" y="2043525"/>
            <a:ext cx="8346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t>hades01</a:t>
            </a:r>
            <a:endParaRPr/>
          </a:p>
          <a:p>
            <a:pPr indent="0" lvl="0" marL="0" rtl="0" algn="ctr">
              <a:spcBef>
                <a:spcPts val="0"/>
              </a:spcBef>
              <a:spcAft>
                <a:spcPts val="0"/>
              </a:spcAft>
              <a:buNone/>
            </a:pPr>
            <a:r>
              <a:rPr lang="zh-TW"/>
              <a:t>CPU</a:t>
            </a:r>
            <a:endParaRPr/>
          </a:p>
          <a:p>
            <a:pPr indent="0" lvl="0" marL="0" rtl="0" algn="ctr">
              <a:spcBef>
                <a:spcPts val="0"/>
              </a:spcBef>
              <a:spcAft>
                <a:spcPts val="0"/>
              </a:spcAft>
              <a:buNone/>
            </a:pPr>
            <a:r>
              <a:rPr lang="zh-TW"/>
              <a:t>Node</a:t>
            </a:r>
            <a:endParaRPr/>
          </a:p>
        </p:txBody>
      </p:sp>
      <p:sp>
        <p:nvSpPr>
          <p:cNvPr id="84" name="Google Shape;84;p17"/>
          <p:cNvSpPr/>
          <p:nvPr/>
        </p:nvSpPr>
        <p:spPr>
          <a:xfrm>
            <a:off x="2138850" y="2043525"/>
            <a:ext cx="8346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t>hades02</a:t>
            </a:r>
            <a:endParaRPr/>
          </a:p>
          <a:p>
            <a:pPr indent="0" lvl="0" marL="0" rtl="0" algn="ctr">
              <a:spcBef>
                <a:spcPts val="0"/>
              </a:spcBef>
              <a:spcAft>
                <a:spcPts val="0"/>
              </a:spcAft>
              <a:buNone/>
            </a:pPr>
            <a:r>
              <a:rPr lang="zh-TW"/>
              <a:t>1080*2</a:t>
            </a:r>
            <a:endParaRPr/>
          </a:p>
        </p:txBody>
      </p:sp>
      <p:sp>
        <p:nvSpPr>
          <p:cNvPr id="85" name="Google Shape;85;p17"/>
          <p:cNvSpPr/>
          <p:nvPr/>
        </p:nvSpPr>
        <p:spPr>
          <a:xfrm>
            <a:off x="3151325" y="2043525"/>
            <a:ext cx="8346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t>hades03</a:t>
            </a:r>
            <a:endParaRPr/>
          </a:p>
          <a:p>
            <a:pPr indent="0" lvl="0" marL="0" rtl="0" algn="ctr">
              <a:spcBef>
                <a:spcPts val="0"/>
              </a:spcBef>
              <a:spcAft>
                <a:spcPts val="0"/>
              </a:spcAft>
              <a:buNone/>
            </a:pPr>
            <a:r>
              <a:rPr lang="zh-TW"/>
              <a:t>1080*2</a:t>
            </a:r>
            <a:endParaRPr/>
          </a:p>
        </p:txBody>
      </p:sp>
      <p:sp>
        <p:nvSpPr>
          <p:cNvPr id="86" name="Google Shape;86;p17"/>
          <p:cNvSpPr/>
          <p:nvPr/>
        </p:nvSpPr>
        <p:spPr>
          <a:xfrm>
            <a:off x="6175100" y="2043525"/>
            <a:ext cx="8346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t>hades06</a:t>
            </a:r>
            <a:endParaRPr/>
          </a:p>
          <a:p>
            <a:pPr indent="0" lvl="0" marL="0" rtl="0" algn="ctr">
              <a:spcBef>
                <a:spcPts val="0"/>
              </a:spcBef>
              <a:spcAft>
                <a:spcPts val="0"/>
              </a:spcAft>
              <a:buNone/>
            </a:pPr>
            <a:r>
              <a:rPr lang="zh-TW"/>
              <a:t>1080*2</a:t>
            </a:r>
            <a:endParaRPr/>
          </a:p>
        </p:txBody>
      </p:sp>
      <p:sp>
        <p:nvSpPr>
          <p:cNvPr id="87" name="Google Shape;87;p17"/>
          <p:cNvSpPr/>
          <p:nvPr/>
        </p:nvSpPr>
        <p:spPr>
          <a:xfrm>
            <a:off x="4159238" y="2043525"/>
            <a:ext cx="8346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t>hades04</a:t>
            </a:r>
            <a:endParaRPr/>
          </a:p>
          <a:p>
            <a:pPr indent="0" lvl="0" marL="0" rtl="0" algn="ctr">
              <a:spcBef>
                <a:spcPts val="0"/>
              </a:spcBef>
              <a:spcAft>
                <a:spcPts val="0"/>
              </a:spcAft>
              <a:buNone/>
            </a:pPr>
            <a:r>
              <a:rPr lang="zh-TW"/>
              <a:t>1080*2</a:t>
            </a:r>
            <a:endParaRPr/>
          </a:p>
        </p:txBody>
      </p:sp>
      <p:sp>
        <p:nvSpPr>
          <p:cNvPr id="88" name="Google Shape;88;p17"/>
          <p:cNvSpPr/>
          <p:nvPr/>
        </p:nvSpPr>
        <p:spPr>
          <a:xfrm>
            <a:off x="5167175" y="2043525"/>
            <a:ext cx="8346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t>hades05</a:t>
            </a:r>
            <a:endParaRPr/>
          </a:p>
          <a:p>
            <a:pPr indent="0" lvl="0" marL="0" rtl="0" algn="ctr">
              <a:spcBef>
                <a:spcPts val="0"/>
              </a:spcBef>
              <a:spcAft>
                <a:spcPts val="0"/>
              </a:spcAft>
              <a:buNone/>
            </a:pPr>
            <a:r>
              <a:rPr lang="zh-TW"/>
              <a:t>1080*2</a:t>
            </a:r>
            <a:endParaRPr/>
          </a:p>
        </p:txBody>
      </p:sp>
      <p:sp>
        <p:nvSpPr>
          <p:cNvPr id="89" name="Google Shape;89;p17"/>
          <p:cNvSpPr/>
          <p:nvPr/>
        </p:nvSpPr>
        <p:spPr>
          <a:xfrm>
            <a:off x="7183025" y="2043525"/>
            <a:ext cx="834600" cy="156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t>hades07</a:t>
            </a:r>
            <a:endParaRPr/>
          </a:p>
          <a:p>
            <a:pPr indent="0" lvl="0" marL="0" rtl="0" algn="ctr">
              <a:spcBef>
                <a:spcPts val="0"/>
              </a:spcBef>
              <a:spcAft>
                <a:spcPts val="0"/>
              </a:spcAft>
              <a:buNone/>
            </a:pPr>
            <a:r>
              <a:rPr lang="zh-TW"/>
              <a:t>1080*2</a:t>
            </a:r>
            <a:endParaRPr/>
          </a:p>
        </p:txBody>
      </p:sp>
      <p:cxnSp>
        <p:nvCxnSpPr>
          <p:cNvPr id="90" name="Google Shape;90;p17"/>
          <p:cNvCxnSpPr>
            <a:stCxn id="83" idx="0"/>
            <a:endCxn id="84" idx="0"/>
          </p:cNvCxnSpPr>
          <p:nvPr/>
        </p:nvCxnSpPr>
        <p:spPr>
          <a:xfrm flipH="1" rot="-5400000">
            <a:off x="2049625" y="1537575"/>
            <a:ext cx="600" cy="1012500"/>
          </a:xfrm>
          <a:prstGeom prst="curvedConnector3">
            <a:avLst>
              <a:gd fmla="val -39687500" name="adj1"/>
            </a:avLst>
          </a:prstGeom>
          <a:noFill/>
          <a:ln cap="flat" cmpd="sng" w="38100">
            <a:solidFill>
              <a:srgbClr val="3C78D8"/>
            </a:solidFill>
            <a:prstDash val="solid"/>
            <a:round/>
            <a:headEnd len="med" w="med" type="none"/>
            <a:tailEnd len="med" w="med" type="none"/>
          </a:ln>
        </p:spPr>
      </p:cxnSp>
      <p:cxnSp>
        <p:nvCxnSpPr>
          <p:cNvPr id="91" name="Google Shape;91;p17"/>
          <p:cNvCxnSpPr>
            <a:stCxn id="83" idx="2"/>
            <a:endCxn id="85" idx="2"/>
          </p:cNvCxnSpPr>
          <p:nvPr/>
        </p:nvCxnSpPr>
        <p:spPr>
          <a:xfrm flipH="1" rot="-5400000">
            <a:off x="2555875" y="2591325"/>
            <a:ext cx="600" cy="2025000"/>
          </a:xfrm>
          <a:prstGeom prst="curvedConnector3">
            <a:avLst>
              <a:gd fmla="val 39687500" name="adj1"/>
            </a:avLst>
          </a:prstGeom>
          <a:noFill/>
          <a:ln cap="flat" cmpd="sng" w="28575">
            <a:solidFill>
              <a:srgbClr val="3C78D8"/>
            </a:solidFill>
            <a:prstDash val="solid"/>
            <a:round/>
            <a:headEnd len="med" w="med" type="none"/>
            <a:tailEnd len="med" w="med" type="none"/>
          </a:ln>
        </p:spPr>
      </p:cxnSp>
      <p:cxnSp>
        <p:nvCxnSpPr>
          <p:cNvPr id="92" name="Google Shape;92;p17"/>
          <p:cNvCxnSpPr>
            <a:stCxn id="83" idx="2"/>
            <a:endCxn id="87" idx="2"/>
          </p:cNvCxnSpPr>
          <p:nvPr/>
        </p:nvCxnSpPr>
        <p:spPr>
          <a:xfrm flipH="1" rot="-5400000">
            <a:off x="3059875" y="2087325"/>
            <a:ext cx="600" cy="3033000"/>
          </a:xfrm>
          <a:prstGeom prst="curvedConnector3">
            <a:avLst>
              <a:gd fmla="val 39687500" name="adj1"/>
            </a:avLst>
          </a:prstGeom>
          <a:noFill/>
          <a:ln cap="flat" cmpd="sng" w="28575">
            <a:solidFill>
              <a:srgbClr val="3C78D8"/>
            </a:solidFill>
            <a:prstDash val="solid"/>
            <a:round/>
            <a:headEnd len="med" w="med" type="none"/>
            <a:tailEnd len="med" w="med" type="none"/>
          </a:ln>
        </p:spPr>
      </p:cxnSp>
      <p:cxnSp>
        <p:nvCxnSpPr>
          <p:cNvPr id="93" name="Google Shape;93;p17"/>
          <p:cNvCxnSpPr>
            <a:stCxn id="83" idx="2"/>
            <a:endCxn id="88" idx="2"/>
          </p:cNvCxnSpPr>
          <p:nvPr/>
        </p:nvCxnSpPr>
        <p:spPr>
          <a:xfrm flipH="1" rot="-5400000">
            <a:off x="3563725" y="1583475"/>
            <a:ext cx="600" cy="4040700"/>
          </a:xfrm>
          <a:prstGeom prst="curvedConnector3">
            <a:avLst>
              <a:gd fmla="val 39687500" name="adj1"/>
            </a:avLst>
          </a:prstGeom>
          <a:noFill/>
          <a:ln cap="flat" cmpd="sng" w="28575">
            <a:solidFill>
              <a:srgbClr val="3C78D8"/>
            </a:solidFill>
            <a:prstDash val="solid"/>
            <a:round/>
            <a:headEnd len="med" w="med" type="none"/>
            <a:tailEnd len="med" w="med" type="none"/>
          </a:ln>
        </p:spPr>
      </p:cxnSp>
      <p:cxnSp>
        <p:nvCxnSpPr>
          <p:cNvPr id="94" name="Google Shape;94;p17"/>
          <p:cNvCxnSpPr>
            <a:stCxn id="83" idx="2"/>
            <a:endCxn id="86" idx="2"/>
          </p:cNvCxnSpPr>
          <p:nvPr/>
        </p:nvCxnSpPr>
        <p:spPr>
          <a:xfrm flipH="1" rot="-5400000">
            <a:off x="4067725" y="1079475"/>
            <a:ext cx="600" cy="5048700"/>
          </a:xfrm>
          <a:prstGeom prst="curvedConnector3">
            <a:avLst>
              <a:gd fmla="val 39687500" name="adj1"/>
            </a:avLst>
          </a:prstGeom>
          <a:noFill/>
          <a:ln cap="flat" cmpd="sng" w="28575">
            <a:solidFill>
              <a:srgbClr val="3C78D8"/>
            </a:solidFill>
            <a:prstDash val="solid"/>
            <a:round/>
            <a:headEnd len="med" w="med" type="none"/>
            <a:tailEnd len="med" w="med" type="none"/>
          </a:ln>
        </p:spPr>
      </p:cxnSp>
      <p:cxnSp>
        <p:nvCxnSpPr>
          <p:cNvPr id="95" name="Google Shape;95;p17"/>
          <p:cNvCxnSpPr>
            <a:stCxn id="83" idx="2"/>
            <a:endCxn id="89" idx="2"/>
          </p:cNvCxnSpPr>
          <p:nvPr/>
        </p:nvCxnSpPr>
        <p:spPr>
          <a:xfrm flipH="1" rot="-5400000">
            <a:off x="4571725" y="575475"/>
            <a:ext cx="600" cy="6056700"/>
          </a:xfrm>
          <a:prstGeom prst="curvedConnector3">
            <a:avLst>
              <a:gd fmla="val 39687500" name="adj1"/>
            </a:avLst>
          </a:prstGeom>
          <a:noFill/>
          <a:ln cap="flat" cmpd="sng" w="28575">
            <a:solidFill>
              <a:srgbClr val="3C78D8"/>
            </a:solidFill>
            <a:prstDash val="solid"/>
            <a:round/>
            <a:headEnd len="med" w="med" type="none"/>
            <a:tailEnd len="med" w="med" type="none"/>
          </a:ln>
        </p:spPr>
      </p:cxnSp>
      <p:sp>
        <p:nvSpPr>
          <p:cNvPr id="96" name="Google Shape;96;p17"/>
          <p:cNvSpPr txBox="1"/>
          <p:nvPr/>
        </p:nvSpPr>
        <p:spPr>
          <a:xfrm>
            <a:off x="1463875" y="1399925"/>
            <a:ext cx="1172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Bitter"/>
                <a:ea typeface="Bitter"/>
                <a:cs typeface="Bitter"/>
                <a:sym typeface="Bitter"/>
              </a:rPr>
              <a:t>ssh</a:t>
            </a:r>
            <a:endParaRPr>
              <a:latin typeface="Bitter"/>
              <a:ea typeface="Bitter"/>
              <a:cs typeface="Bitter"/>
              <a:sym typeface="Bitter"/>
            </a:endParaRPr>
          </a:p>
        </p:txBody>
      </p:sp>
      <p:sp>
        <p:nvSpPr>
          <p:cNvPr id="97" name="Google Shape;97;p17"/>
          <p:cNvSpPr txBox="1"/>
          <p:nvPr/>
        </p:nvSpPr>
        <p:spPr>
          <a:xfrm>
            <a:off x="2789250" y="3916200"/>
            <a:ext cx="2934300" cy="4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latin typeface="Bitter"/>
                <a:ea typeface="Bitter"/>
                <a:cs typeface="Bitter"/>
                <a:sym typeface="Bitter"/>
              </a:rPr>
              <a:t>slurm</a:t>
            </a:r>
            <a:endParaRPr>
              <a:latin typeface="Bitter"/>
              <a:ea typeface="Bitter"/>
              <a:cs typeface="Bitter"/>
              <a:sym typeface="Bitter"/>
            </a:endParaRPr>
          </a:p>
        </p:txBody>
      </p:sp>
      <p:sp>
        <p:nvSpPr>
          <p:cNvPr id="98" name="Google Shape;98;p17"/>
          <p:cNvSpPr/>
          <p:nvPr/>
        </p:nvSpPr>
        <p:spPr>
          <a:xfrm>
            <a:off x="3047163" y="1871275"/>
            <a:ext cx="2046300" cy="1990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3471350" y="1158150"/>
            <a:ext cx="1172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Bitter"/>
                <a:ea typeface="Bitter"/>
                <a:cs typeface="Bitter"/>
                <a:sym typeface="Bitter"/>
              </a:rPr>
              <a:t>Not for this course</a:t>
            </a:r>
            <a:endParaRPr>
              <a:latin typeface="Bitter"/>
              <a:ea typeface="Bitter"/>
              <a:cs typeface="Bitter"/>
              <a:sym typeface="Bitter"/>
            </a:endParaRPr>
          </a:p>
        </p:txBody>
      </p:sp>
      <p:sp>
        <p:nvSpPr>
          <p:cNvPr id="100" name="Google Shape;10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Job Scheduler</a:t>
            </a:r>
            <a:endParaRPr>
              <a:latin typeface="Bitter"/>
              <a:ea typeface="Bitter"/>
              <a:cs typeface="Bitter"/>
              <a:sym typeface="Bitter"/>
            </a:endParaRPr>
          </a:p>
        </p:txBody>
      </p:sp>
      <p:sp>
        <p:nvSpPr>
          <p:cNvPr id="106" name="Google Shape;10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SLURM</a:t>
            </a: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Course partition: pp</a:t>
            </a:r>
            <a:br>
              <a:rPr lang="zh-TW" sz="2000">
                <a:latin typeface="Bitter"/>
                <a:ea typeface="Bitter"/>
                <a:cs typeface="Bitter"/>
                <a:sym typeface="Bitter"/>
              </a:rPr>
            </a:br>
            <a:br>
              <a:rPr lang="zh-TW" sz="2000">
                <a:latin typeface="Bitter"/>
                <a:ea typeface="Bitter"/>
                <a:cs typeface="Bitter"/>
                <a:sym typeface="Bitter"/>
              </a:rPr>
            </a:br>
            <a:br>
              <a:rPr lang="zh-TW" sz="2000">
                <a:latin typeface="Bitter"/>
                <a:ea typeface="Bitter"/>
                <a:cs typeface="Bitter"/>
                <a:sym typeface="Bitter"/>
              </a:rPr>
            </a:br>
            <a:br>
              <a:rPr lang="zh-TW" sz="2000">
                <a:latin typeface="Bitter"/>
                <a:ea typeface="Bitter"/>
                <a:cs typeface="Bitter"/>
                <a:sym typeface="Bitter"/>
              </a:rPr>
            </a:br>
            <a:endParaRPr sz="20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Limitation</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2 gpus</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10 minutes</a:t>
            </a:r>
            <a:endParaRPr sz="1600">
              <a:latin typeface="Bitter"/>
              <a:ea typeface="Bitter"/>
              <a:cs typeface="Bitter"/>
              <a:sym typeface="Bitter"/>
            </a:endParaRPr>
          </a:p>
        </p:txBody>
      </p:sp>
      <p:pic>
        <p:nvPicPr>
          <p:cNvPr id="107" name="Google Shape;107;p18"/>
          <p:cNvPicPr preferRelativeResize="0"/>
          <p:nvPr/>
        </p:nvPicPr>
        <p:blipFill>
          <a:blip r:embed="rId3">
            <a:alphaModFix/>
          </a:blip>
          <a:stretch>
            <a:fillRect/>
          </a:stretch>
        </p:blipFill>
        <p:spPr>
          <a:xfrm>
            <a:off x="842200" y="1938675"/>
            <a:ext cx="5436526" cy="143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Access Resource</a:t>
            </a:r>
            <a:endParaRPr>
              <a:latin typeface="Bitter"/>
              <a:ea typeface="Bitter"/>
              <a:cs typeface="Bitter"/>
              <a:sym typeface="Bitter"/>
            </a:endParaRPr>
          </a:p>
        </p:txBody>
      </p:sp>
      <p:sp>
        <p:nvSpPr>
          <p:cNvPr id="113" name="Google Shape;11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hades02</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ssh to hades02</a:t>
            </a:r>
            <a:endParaRPr sz="1600">
              <a:latin typeface="Bitter"/>
              <a:ea typeface="Bitter"/>
              <a:cs typeface="Bitter"/>
              <a:sym typeface="Bitter"/>
            </a:endParaRPr>
          </a:p>
          <a:p>
            <a:pPr indent="-330200" lvl="1" marL="914400" rtl="0" algn="l">
              <a:spcBef>
                <a:spcPts val="0"/>
              </a:spcBef>
              <a:spcAft>
                <a:spcPts val="0"/>
              </a:spcAft>
              <a:buSzPts val="1600"/>
              <a:buChar char="➢"/>
            </a:pPr>
            <a:r>
              <a:rPr lang="zh-TW" sz="1600">
                <a:latin typeface="Courier New"/>
                <a:ea typeface="Courier New"/>
                <a:cs typeface="Courier New"/>
                <a:sym typeface="Courier New"/>
              </a:rPr>
              <a:t>export CUDA_VISIBLE_DEVICES</a:t>
            </a:r>
            <a:r>
              <a:rPr lang="zh-TW" sz="1600">
                <a:latin typeface="Courier New"/>
                <a:ea typeface="Courier New"/>
                <a:cs typeface="Courier New"/>
                <a:sym typeface="Courier New"/>
              </a:rPr>
              <a:t>=&lt;</a:t>
            </a:r>
            <a:r>
              <a:rPr i="1" lang="zh-TW" sz="1600">
                <a:latin typeface="Courier New"/>
                <a:ea typeface="Courier New"/>
                <a:cs typeface="Courier New"/>
                <a:sym typeface="Courier New"/>
              </a:rPr>
              <a:t>gpu id</a:t>
            </a:r>
            <a:r>
              <a:rPr lang="zh-TW" sz="1600">
                <a:latin typeface="Courier New"/>
                <a:ea typeface="Courier New"/>
                <a:cs typeface="Courier New"/>
                <a:sym typeface="Courier New"/>
              </a:rPr>
              <a:t>&gt;</a:t>
            </a:r>
            <a:endParaRPr sz="1600">
              <a:latin typeface="Courier New"/>
              <a:ea typeface="Courier New"/>
              <a:cs typeface="Courier New"/>
              <a:sym typeface="Courier New"/>
            </a:endParaRPr>
          </a:p>
          <a:p>
            <a:pPr indent="-330200" lvl="1" marL="914400" rtl="0" algn="l">
              <a:spcBef>
                <a:spcPts val="0"/>
              </a:spcBef>
              <a:spcAft>
                <a:spcPts val="0"/>
              </a:spcAft>
              <a:buSzPts val="1600"/>
              <a:buChar char="➢"/>
            </a:pPr>
            <a:r>
              <a:rPr lang="zh-TW" sz="1600">
                <a:latin typeface="Bitter"/>
                <a:ea typeface="Bitter"/>
                <a:cs typeface="Bitter"/>
                <a:sym typeface="Bitter"/>
              </a:rPr>
              <a:t>eg. </a:t>
            </a:r>
            <a:r>
              <a:rPr lang="zh-TW" sz="1600">
                <a:latin typeface="Courier New"/>
                <a:ea typeface="Courier New"/>
                <a:cs typeface="Courier New"/>
                <a:sym typeface="Courier New"/>
              </a:rPr>
              <a:t>export CUDA_VISIBLE_DEVICES</a:t>
            </a:r>
            <a:r>
              <a:rPr lang="zh-TW" sz="1600">
                <a:latin typeface="Courier New"/>
                <a:ea typeface="Courier New"/>
                <a:cs typeface="Courier New"/>
                <a:sym typeface="Courier New"/>
              </a:rPr>
              <a:t>=0</a:t>
            </a:r>
            <a:endParaRPr sz="1600">
              <a:latin typeface="Courier New"/>
              <a:ea typeface="Courier New"/>
              <a:cs typeface="Courier New"/>
              <a:sym typeface="Courier New"/>
            </a:endParaRPr>
          </a:p>
          <a:p>
            <a:pPr indent="-330200" lvl="1" marL="914400" rtl="0" algn="l">
              <a:spcBef>
                <a:spcPts val="0"/>
              </a:spcBef>
              <a:spcAft>
                <a:spcPts val="0"/>
              </a:spcAft>
              <a:buSzPts val="1600"/>
              <a:buChar char="➢"/>
            </a:pPr>
            <a:r>
              <a:rPr lang="zh-TW" sz="1600">
                <a:latin typeface="Bitter"/>
                <a:ea typeface="Bitter"/>
                <a:cs typeface="Bitter"/>
                <a:sym typeface="Bitter"/>
              </a:rPr>
              <a:t>eg. </a:t>
            </a:r>
            <a:r>
              <a:rPr lang="zh-TW" sz="1600">
                <a:latin typeface="Courier New"/>
                <a:ea typeface="Courier New"/>
                <a:cs typeface="Courier New"/>
                <a:sym typeface="Courier New"/>
              </a:rPr>
              <a:t>export CUDA_VISIBLE_DEVICES=0,1</a:t>
            </a: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hades[05-07]</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Slurm</a:t>
            </a:r>
            <a:endParaRPr sz="1600">
              <a:latin typeface="Bitter"/>
              <a:ea typeface="Bitter"/>
              <a:cs typeface="Bitter"/>
              <a:sym typeface="Bitter"/>
            </a:endParaRPr>
          </a:p>
          <a:p>
            <a:pPr indent="-330200" lvl="1" marL="914400" rtl="0" algn="l">
              <a:spcBef>
                <a:spcPts val="0"/>
              </a:spcBef>
              <a:spcAft>
                <a:spcPts val="0"/>
              </a:spcAft>
              <a:buSzPts val="1600"/>
              <a:buChar char="➢"/>
            </a:pPr>
            <a:r>
              <a:rPr lang="zh-TW" sz="1600">
                <a:latin typeface="Bitter"/>
                <a:ea typeface="Bitter"/>
                <a:cs typeface="Bitter"/>
                <a:sym typeface="Bitter"/>
              </a:rPr>
              <a:t>Access gpus with flag</a:t>
            </a:r>
            <a:r>
              <a:rPr lang="zh-TW" sz="1600"/>
              <a:t> </a:t>
            </a:r>
            <a:r>
              <a:rPr lang="zh-TW" sz="1600">
                <a:latin typeface="Courier New"/>
                <a:ea typeface="Courier New"/>
                <a:cs typeface="Courier New"/>
                <a:sym typeface="Courier New"/>
              </a:rPr>
              <a:t>--gres=gpu:&lt;</a:t>
            </a:r>
            <a:r>
              <a:rPr i="1" lang="zh-TW" sz="1600">
                <a:latin typeface="Courier New"/>
                <a:ea typeface="Courier New"/>
                <a:cs typeface="Courier New"/>
                <a:sym typeface="Courier New"/>
              </a:rPr>
              <a:t>number of gpu</a:t>
            </a:r>
            <a:r>
              <a:rPr lang="zh-TW" sz="1600">
                <a:latin typeface="Courier New"/>
                <a:ea typeface="Courier New"/>
                <a:cs typeface="Courier New"/>
                <a:sym typeface="Courier New"/>
              </a:rPr>
              <a:t>&gt;</a:t>
            </a:r>
            <a:endParaRPr sz="1600"/>
          </a:p>
          <a:p>
            <a:pPr indent="-330200" lvl="1" marL="914400" rtl="0" algn="l">
              <a:spcBef>
                <a:spcPts val="0"/>
              </a:spcBef>
              <a:spcAft>
                <a:spcPts val="0"/>
              </a:spcAft>
              <a:buSzPts val="1600"/>
              <a:buChar char="➢"/>
            </a:pPr>
            <a:r>
              <a:rPr lang="zh-TW" sz="1600">
                <a:latin typeface="Bitter"/>
                <a:ea typeface="Bitter"/>
                <a:cs typeface="Bitter"/>
                <a:sym typeface="Bitter"/>
              </a:rPr>
              <a:t>eg.</a:t>
            </a:r>
            <a:r>
              <a:rPr lang="zh-TW" sz="1600"/>
              <a:t> </a:t>
            </a:r>
            <a:r>
              <a:rPr lang="zh-TW" sz="1600">
                <a:latin typeface="Courier New"/>
                <a:ea typeface="Courier New"/>
                <a:cs typeface="Courier New"/>
                <a:sym typeface="Courier New"/>
              </a:rPr>
              <a:t>srun -n 1 -p pp --gres=gpu:</a:t>
            </a:r>
            <a:r>
              <a:rPr i="1" lang="zh-TW" sz="1600">
                <a:latin typeface="Courier New"/>
                <a:ea typeface="Courier New"/>
                <a:cs typeface="Courier New"/>
                <a:sym typeface="Courier New"/>
              </a:rPr>
              <a:t>1</a:t>
            </a:r>
            <a:r>
              <a:rPr lang="zh-TW" sz="1600">
                <a:latin typeface="Courier New"/>
                <a:ea typeface="Courier New"/>
                <a:cs typeface="Courier New"/>
                <a:sym typeface="Courier New"/>
              </a:rPr>
              <a:t> ./executable</a:t>
            </a:r>
            <a:endParaRPr sz="1600">
              <a:latin typeface="Courier New"/>
              <a:ea typeface="Courier New"/>
              <a:cs typeface="Courier New"/>
              <a:sym typeface="Courier New"/>
            </a:endParaRPr>
          </a:p>
          <a:p>
            <a:pPr indent="-330200" lvl="1" marL="914400" rtl="0" algn="l">
              <a:spcBef>
                <a:spcPts val="0"/>
              </a:spcBef>
              <a:spcAft>
                <a:spcPts val="0"/>
              </a:spcAft>
              <a:buSzPts val="1600"/>
              <a:buChar char="➢"/>
            </a:pPr>
            <a:r>
              <a:rPr lang="zh-TW" sz="1600">
                <a:latin typeface="Bitter"/>
                <a:ea typeface="Bitter"/>
                <a:cs typeface="Bitter"/>
                <a:sym typeface="Bitter"/>
              </a:rPr>
              <a:t>eg.</a:t>
            </a:r>
            <a:r>
              <a:rPr lang="zh-TW" sz="1600"/>
              <a:t> </a:t>
            </a:r>
            <a:r>
              <a:rPr lang="zh-TW" sz="1600">
                <a:latin typeface="Courier New"/>
                <a:ea typeface="Courier New"/>
                <a:cs typeface="Courier New"/>
                <a:sym typeface="Courier New"/>
              </a:rPr>
              <a:t>srun -n 1 -p pp --gres=gpu:</a:t>
            </a:r>
            <a:r>
              <a:rPr i="1" lang="zh-TW" sz="1600">
                <a:latin typeface="Courier New"/>
                <a:ea typeface="Courier New"/>
                <a:cs typeface="Courier New"/>
                <a:sym typeface="Courier New"/>
              </a:rPr>
              <a:t>2</a:t>
            </a:r>
            <a:r>
              <a:rPr lang="zh-TW" sz="1600">
                <a:latin typeface="Courier New"/>
                <a:ea typeface="Courier New"/>
                <a:cs typeface="Courier New"/>
                <a:sym typeface="Courier New"/>
              </a:rPr>
              <a:t> ./executable</a:t>
            </a:r>
            <a:endParaRPr sz="160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Compile &amp; run </a:t>
            </a:r>
            <a:endParaRPr>
              <a:latin typeface="Bitter"/>
              <a:ea typeface="Bitter"/>
              <a:cs typeface="Bitter"/>
              <a:sym typeface="Bitter"/>
            </a:endParaRPr>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Compiler nvcc</a:t>
            </a:r>
            <a:endParaRPr sz="2000">
              <a:latin typeface="Bitter"/>
              <a:ea typeface="Bitter"/>
              <a:cs typeface="Bitter"/>
              <a:sym typeface="Bitter"/>
            </a:endParaRPr>
          </a:p>
          <a:p>
            <a:pPr indent="-330200" lvl="1" marL="914400" rtl="0" algn="l">
              <a:spcBef>
                <a:spcPts val="0"/>
              </a:spcBef>
              <a:spcAft>
                <a:spcPts val="0"/>
              </a:spcAft>
              <a:buSzPts val="1600"/>
              <a:buChar char="➢"/>
            </a:pPr>
            <a:r>
              <a:rPr lang="zh-TW" sz="1600">
                <a:latin typeface="Courier New"/>
                <a:ea typeface="Courier New"/>
                <a:cs typeface="Courier New"/>
                <a:sym typeface="Courier New"/>
              </a:rPr>
              <a:t>nvcc [options] &lt;inputfile&gt;</a:t>
            </a:r>
            <a:endParaRPr sz="1600">
              <a:latin typeface="Courier New"/>
              <a:ea typeface="Courier New"/>
              <a:cs typeface="Courier New"/>
              <a:sym typeface="Courier New"/>
            </a:endParaRPr>
          </a:p>
          <a:p>
            <a:pPr indent="-330200" lvl="1" marL="914400" rtl="0" algn="l">
              <a:spcBef>
                <a:spcPts val="0"/>
              </a:spcBef>
              <a:spcAft>
                <a:spcPts val="0"/>
              </a:spcAft>
              <a:buSzPts val="1600"/>
              <a:buChar char="➢"/>
            </a:pPr>
            <a:r>
              <a:rPr lang="zh-TW" sz="1600">
                <a:latin typeface="Bitter"/>
                <a:ea typeface="Bitter"/>
                <a:cs typeface="Bitter"/>
                <a:sym typeface="Bitter"/>
              </a:rPr>
              <a:t>eg.</a:t>
            </a:r>
            <a:r>
              <a:rPr lang="zh-TW" sz="1600"/>
              <a:t> </a:t>
            </a:r>
            <a:r>
              <a:rPr lang="zh-TW" sz="1600">
                <a:latin typeface="Courier New"/>
                <a:ea typeface="Courier New"/>
                <a:cs typeface="Courier New"/>
                <a:sym typeface="Courier New"/>
              </a:rPr>
              <a:t>nvcc cuda_code.cu -o cuda_executable</a:t>
            </a:r>
            <a:endParaRPr sz="1600">
              <a:latin typeface="Courier New"/>
              <a:ea typeface="Courier New"/>
              <a:cs typeface="Courier New"/>
              <a:sym typeface="Courier New"/>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Run</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Refer to the previous slide</a:t>
            </a:r>
            <a:endParaRPr sz="1600">
              <a:latin typeface="Bitter"/>
              <a:ea typeface="Bitter"/>
              <a:cs typeface="Bitter"/>
              <a:sym typeface="Bitte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Bitter"/>
                <a:ea typeface="Bitter"/>
                <a:cs typeface="Bitter"/>
                <a:sym typeface="Bitter"/>
              </a:rPr>
              <a:t>Practice 1 (In class only)</a:t>
            </a:r>
            <a:endParaRPr>
              <a:latin typeface="Bitter"/>
              <a:ea typeface="Bitter"/>
              <a:cs typeface="Bitter"/>
              <a:sym typeface="Bitter"/>
            </a:endParaRPr>
          </a:p>
        </p:txBody>
      </p:sp>
      <p:sp>
        <p:nvSpPr>
          <p:cNvPr id="125" name="Google Shape;12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Bitter"/>
              <a:buChar char="❖"/>
            </a:pPr>
            <a:r>
              <a:rPr lang="zh-TW" sz="2000">
                <a:latin typeface="Bitter"/>
                <a:ea typeface="Bitter"/>
                <a:cs typeface="Bitter"/>
                <a:sym typeface="Bitter"/>
              </a:rPr>
              <a:t>In this practice, you are asked to run the </a:t>
            </a:r>
            <a:r>
              <a:rPr b="1" lang="zh-TW" sz="2000">
                <a:latin typeface="Courier New"/>
                <a:ea typeface="Courier New"/>
                <a:cs typeface="Courier New"/>
                <a:sym typeface="Courier New"/>
              </a:rPr>
              <a:t>deviceQuery</a:t>
            </a:r>
            <a:r>
              <a:rPr lang="zh-TW" sz="2000">
                <a:latin typeface="Bitter"/>
                <a:ea typeface="Bitter"/>
                <a:cs typeface="Bitter"/>
                <a:sym typeface="Bitter"/>
              </a:rPr>
              <a:t> on</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hades02</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scheduler</a:t>
            </a:r>
            <a:endParaRPr sz="16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Compile</a:t>
            </a:r>
            <a:endParaRPr sz="2000">
              <a:latin typeface="Bitter"/>
              <a:ea typeface="Bitter"/>
              <a:cs typeface="Bitter"/>
              <a:sym typeface="Bitter"/>
            </a:endParaRPr>
          </a:p>
          <a:p>
            <a:pPr indent="-330200" lvl="1" marL="914400" rtl="0" algn="l">
              <a:spcBef>
                <a:spcPts val="0"/>
              </a:spcBef>
              <a:spcAft>
                <a:spcPts val="0"/>
              </a:spcAft>
              <a:buSzPts val="1600"/>
              <a:buFont typeface="Courier New"/>
              <a:buChar char="➢"/>
            </a:pPr>
            <a:r>
              <a:rPr lang="zh-TW" sz="1600">
                <a:latin typeface="Courier New"/>
                <a:ea typeface="Courier New"/>
                <a:cs typeface="Courier New"/>
                <a:sym typeface="Courier New"/>
              </a:rPr>
              <a:t>cp /home/pp19/share/deviceQuery ~/ -r</a:t>
            </a:r>
            <a:endParaRPr sz="1600">
              <a:latin typeface="Courier New"/>
              <a:ea typeface="Courier New"/>
              <a:cs typeface="Courier New"/>
              <a:sym typeface="Courier New"/>
            </a:endParaRPr>
          </a:p>
          <a:p>
            <a:pPr indent="-330200" lvl="1" marL="914400" rtl="0" algn="l">
              <a:spcBef>
                <a:spcPts val="0"/>
              </a:spcBef>
              <a:spcAft>
                <a:spcPts val="0"/>
              </a:spcAft>
              <a:buSzPts val="1600"/>
              <a:buFont typeface="Courier New"/>
              <a:buChar char="➢"/>
            </a:pPr>
            <a:r>
              <a:rPr lang="zh-TW" sz="1600">
                <a:latin typeface="Courier New"/>
                <a:ea typeface="Courier New"/>
                <a:cs typeface="Courier New"/>
                <a:sym typeface="Courier New"/>
              </a:rPr>
              <a:t>cd deviceQuery</a:t>
            </a:r>
            <a:endParaRPr sz="1600">
              <a:latin typeface="Courier New"/>
              <a:ea typeface="Courier New"/>
              <a:cs typeface="Courier New"/>
              <a:sym typeface="Courier New"/>
            </a:endParaRPr>
          </a:p>
          <a:p>
            <a:pPr indent="-330200" lvl="1" marL="914400" rtl="0" algn="l">
              <a:spcBef>
                <a:spcPts val="0"/>
              </a:spcBef>
              <a:spcAft>
                <a:spcPts val="0"/>
              </a:spcAft>
              <a:buSzPts val="1600"/>
              <a:buChar char="➢"/>
            </a:pPr>
            <a:r>
              <a:rPr lang="zh-TW" sz="1600">
                <a:latin typeface="Courier New"/>
                <a:ea typeface="Courier New"/>
                <a:cs typeface="Courier New"/>
                <a:sym typeface="Courier New"/>
              </a:rPr>
              <a:t>nvcc deviceQuery.cpp -o deviceQuery</a:t>
            </a:r>
            <a:r>
              <a:rPr lang="zh-TW" sz="1600"/>
              <a:t> </a:t>
            </a:r>
            <a:endParaRPr sz="1600"/>
          </a:p>
          <a:p>
            <a:pPr indent="-355600" lvl="0" marL="457200" rtl="0" algn="l">
              <a:spcBef>
                <a:spcPts val="0"/>
              </a:spcBef>
              <a:spcAft>
                <a:spcPts val="0"/>
              </a:spcAft>
              <a:buSzPts val="2000"/>
              <a:buFont typeface="Bitter"/>
              <a:buChar char="❖"/>
            </a:pPr>
            <a:r>
              <a:rPr lang="zh-TW" sz="2000">
                <a:latin typeface="Bitter"/>
                <a:ea typeface="Bitter"/>
                <a:cs typeface="Bitter"/>
                <a:sym typeface="Bitter"/>
              </a:rPr>
              <a:t>Run it on</a:t>
            </a:r>
            <a:endParaRPr sz="20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hades02</a:t>
            </a:r>
            <a:endParaRPr sz="1600">
              <a:latin typeface="Bitter"/>
              <a:ea typeface="Bitter"/>
              <a:cs typeface="Bitter"/>
              <a:sym typeface="Bitter"/>
            </a:endParaRPr>
          </a:p>
          <a:p>
            <a:pPr indent="-330200" lvl="1" marL="914400" rtl="0" algn="l">
              <a:spcBef>
                <a:spcPts val="0"/>
              </a:spcBef>
              <a:spcAft>
                <a:spcPts val="0"/>
              </a:spcAft>
              <a:buSzPts val="1600"/>
              <a:buFont typeface="Bitter"/>
              <a:buChar char="➢"/>
            </a:pPr>
            <a:r>
              <a:rPr lang="zh-TW" sz="1600">
                <a:latin typeface="Bitter"/>
                <a:ea typeface="Bitter"/>
                <a:cs typeface="Bitter"/>
                <a:sym typeface="Bitter"/>
              </a:rPr>
              <a:t>scheduler</a:t>
            </a:r>
            <a:endParaRPr sz="1600">
              <a:latin typeface="Bitter"/>
              <a:ea typeface="Bitter"/>
              <a:cs typeface="Bitter"/>
              <a:sym typeface="Bitter"/>
            </a:endParaRPr>
          </a:p>
          <a:p>
            <a:pPr indent="-355600" lvl="0" marL="457200" rtl="0" algn="l">
              <a:spcBef>
                <a:spcPts val="0"/>
              </a:spcBef>
              <a:spcAft>
                <a:spcPts val="0"/>
              </a:spcAft>
              <a:buSzPts val="2000"/>
              <a:buFont typeface="Bitter"/>
              <a:buChar char="❖"/>
            </a:pPr>
            <a:r>
              <a:rPr lang="zh-TW" sz="2000">
                <a:latin typeface="Bitter"/>
                <a:ea typeface="Bitter"/>
                <a:cs typeface="Bitter"/>
                <a:sym typeface="Bitter"/>
              </a:rPr>
              <a:t>Demo how many CUDA cores on GTX1080</a:t>
            </a:r>
            <a:endParaRPr sz="2000">
              <a:latin typeface="Bitter"/>
              <a:ea typeface="Bitter"/>
              <a:cs typeface="Bitter"/>
              <a:sym typeface="Bit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